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13"/>
  </p:notesMasterIdLst>
  <p:handoutMasterIdLst>
    <p:handoutMasterId r:id="rId14"/>
  </p:handoutMasterIdLst>
  <p:sldIdLst>
    <p:sldId id="256" r:id="rId5"/>
    <p:sldId id="276" r:id="rId6"/>
    <p:sldId id="278" r:id="rId7"/>
    <p:sldId id="281" r:id="rId8"/>
    <p:sldId id="282" r:id="rId9"/>
    <p:sldId id="284" r:id="rId10"/>
    <p:sldId id="283" r:id="rId11"/>
    <p:sldId id="27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8"/>
    <p:restoredTop sz="94549"/>
  </p:normalViewPr>
  <p:slideViewPr>
    <p:cSldViewPr snapToGrid="0" snapToObjects="1">
      <p:cViewPr varScale="1">
        <p:scale>
          <a:sx n="201" d="100"/>
          <a:sy n="201" d="100"/>
        </p:scale>
        <p:origin x="1208" y="19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10/2/25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Lesson 4, we talked about how the nutritional needs of dairy cows compare to ours and we made our own Total Mixed Rations. </a:t>
            </a:r>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Watch the video that follows milk from the cow to the store.  </a:t>
            </a:r>
          </a:p>
          <a:p>
            <a:endParaRPr lang="en-US" dirty="0"/>
          </a:p>
          <a:p>
            <a:r>
              <a:rPr lang="en-US" dirty="0"/>
              <a:t>Reflect on the following items discussed in the video: </a:t>
            </a:r>
          </a:p>
          <a:p>
            <a:pPr marL="171450" indent="-171450">
              <a:buFont typeface="Arial" panose="020B0604020202020204" pitchFamily="34" charset="0"/>
              <a:buChar char="•"/>
            </a:pPr>
            <a:r>
              <a:rPr lang="en-US" dirty="0"/>
              <a:t>Milk comes from a cow.</a:t>
            </a:r>
          </a:p>
          <a:p>
            <a:pPr marL="171450" indent="-171450">
              <a:buFont typeface="Arial" panose="020B0604020202020204" pitchFamily="34" charset="0"/>
              <a:buChar char="•"/>
            </a:pPr>
            <a:r>
              <a:rPr lang="en-US" dirty="0"/>
              <a:t>Milk undergoes testing to ensure safety.</a:t>
            </a:r>
          </a:p>
          <a:p>
            <a:pPr marL="171450" indent="-171450">
              <a:buFont typeface="Arial" panose="020B0604020202020204" pitchFamily="34" charset="0"/>
              <a:buChar char="•"/>
            </a:pPr>
            <a:r>
              <a:rPr lang="en-US" dirty="0"/>
              <a:t>Farmers and vets keep cows healthy.</a:t>
            </a:r>
          </a:p>
          <a:p>
            <a:pPr marL="171450" indent="-171450">
              <a:buFont typeface="Arial" panose="020B0604020202020204" pitchFamily="34" charset="0"/>
              <a:buChar char="•"/>
            </a:pPr>
            <a:r>
              <a:rPr lang="en-US" dirty="0"/>
              <a:t>Cows can get sick and need antibiotics/medicine just like us.</a:t>
            </a:r>
          </a:p>
          <a:p>
            <a:pPr marL="171450" indent="-171450">
              <a:buFont typeface="Arial" panose="020B0604020202020204" pitchFamily="34" charset="0"/>
              <a:buChar char="•"/>
            </a:pPr>
            <a:r>
              <a:rPr lang="en-US" dirty="0"/>
              <a:t>Once tested, milk goes to the grocery store or a processing facility to be made into things like cheese and ice cream.</a:t>
            </a:r>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noted in the video, healthy cows</a:t>
            </a:r>
            <a:r>
              <a:rPr lang="en-US" baseline="0" dirty="0"/>
              <a:t> are milked several times each day due to the amount of milk that they produce. </a:t>
            </a:r>
          </a:p>
          <a:p>
            <a:r>
              <a:rPr lang="en-US" baseline="0" dirty="0"/>
              <a:t>Since we are unable to go to the farm and milk a real cow, we are going to pretend to be a dairy farmer and simulate what it is like to milk a cow using rubber gloves. </a:t>
            </a:r>
          </a:p>
          <a:p>
            <a:endParaRPr lang="en-US" baseline="0" dirty="0"/>
          </a:p>
          <a:p>
            <a:r>
              <a:rPr lang="en-US" baseline="0" dirty="0"/>
              <a:t>Each group will have a glove filled with milk. Take turns so that one person is holding the glove, and another is ‘milking the cow’. Have youth milk the glove into a cup.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video, that</a:t>
            </a:r>
            <a:r>
              <a:rPr lang="en-US" baseline="0" dirty="0"/>
              <a:t> the milk is tested many times from the time it leaves the farm till it is sent off to the store. These tests ensure that the milk is safe and does not contain any contaminants. We are going to be a food safety scientist and simulate what a milk test might look like. </a:t>
            </a:r>
          </a:p>
          <a:p>
            <a:endParaRPr lang="en-US" baseline="0" dirty="0"/>
          </a:p>
          <a:p>
            <a:pPr fontAlgn="base"/>
            <a:r>
              <a:rPr lang="en-US" sz="1200" kern="1200" dirty="0">
                <a:solidFill>
                  <a:schemeClr val="tx1"/>
                </a:solidFill>
                <a:effectLst/>
                <a:latin typeface="+mn-lt"/>
                <a:ea typeface="+mn-ea"/>
                <a:cs typeface="+mn-cs"/>
              </a:rPr>
              <a:t>Add just enough milk to cover the bottom of each pie tin</a:t>
            </a:r>
          </a:p>
          <a:p>
            <a:pPr fontAlgn="base"/>
            <a:r>
              <a:rPr lang="en-US" sz="1200" kern="1200" dirty="0">
                <a:solidFill>
                  <a:schemeClr val="tx1"/>
                </a:solidFill>
                <a:effectLst/>
                <a:latin typeface="+mn-lt"/>
                <a:ea typeface="+mn-ea"/>
                <a:cs typeface="+mn-cs"/>
              </a:rPr>
              <a:t>Have the students add a few drops of food coloring – assist if needed. Discuss what happens.</a:t>
            </a:r>
          </a:p>
          <a:p>
            <a:pPr fontAlgn="base"/>
            <a:r>
              <a:rPr lang="en-US" sz="1200" kern="1200" dirty="0">
                <a:solidFill>
                  <a:schemeClr val="tx1"/>
                </a:solidFill>
                <a:effectLst/>
                <a:latin typeface="+mn-lt"/>
                <a:ea typeface="+mn-ea"/>
                <a:cs typeface="+mn-cs"/>
              </a:rPr>
              <a:t>Use a cotton swab into the food coloring. Discuss what happens.</a:t>
            </a:r>
          </a:p>
          <a:p>
            <a:pPr fontAlgn="base"/>
            <a:r>
              <a:rPr lang="en-US" sz="1200" kern="1200" dirty="0">
                <a:solidFill>
                  <a:schemeClr val="tx1"/>
                </a:solidFill>
                <a:effectLst/>
                <a:latin typeface="+mn-lt"/>
                <a:ea typeface="+mn-ea"/>
                <a:cs typeface="+mn-cs"/>
              </a:rPr>
              <a:t>Dip the cotton swab in dish detergent and touch to the food coloring and milk. Discuss what happens.</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Milk is made up of water, fat, proteins, sugars, and minerals. When the cotton swab is first introduced to the milk and food coloring not much happens. However; when dish soap is introduced, the soap interacts with the proteins and fats. The soap alters the shape of the proteins setting those molecules in motion. It also interacts with the fat (like when it lifts grease off a dirty dish) causing those molecules to move. </a:t>
            </a:r>
          </a:p>
          <a:p>
            <a:pPr fontAlgn="base"/>
            <a:r>
              <a:rPr lang="en-US" sz="1200" kern="1200" dirty="0">
                <a:solidFill>
                  <a:schemeClr val="tx1"/>
                </a:solidFill>
                <a:effectLst/>
                <a:latin typeface="+mn-lt"/>
                <a:ea typeface="+mn-ea"/>
                <a:cs typeface="+mn-cs"/>
              </a:rPr>
              <a:t> </a:t>
            </a:r>
          </a:p>
          <a:p>
            <a:pPr fontAlgn="base"/>
            <a:r>
              <a:rPr lang="en-US" sz="1200" kern="1200" dirty="0">
                <a:solidFill>
                  <a:schemeClr val="tx1"/>
                </a:solidFill>
                <a:effectLst/>
                <a:latin typeface="+mn-lt"/>
                <a:ea typeface="+mn-ea"/>
                <a:cs typeface="+mn-cs"/>
              </a:rPr>
              <a:t>While this test doesn’t tell us if the milk is safe, it does show us that there is protein and fats present in it.</a:t>
            </a: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1269904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youth cut out the pictures and tape or glue them in the correct order. Or have them draw a line to the correct number</a:t>
            </a:r>
          </a:p>
          <a:p>
            <a:pPr marL="228600" indent="-228600">
              <a:buFont typeface="+mj-lt"/>
              <a:buAutoNum type="arabicPeriod"/>
            </a:pPr>
            <a:r>
              <a:rPr lang="en-US" dirty="0"/>
              <a:t>Cow</a:t>
            </a:r>
          </a:p>
          <a:p>
            <a:pPr marL="228600" indent="-228600">
              <a:buFont typeface="+mj-lt"/>
              <a:buAutoNum type="arabicPeriod"/>
            </a:pPr>
            <a:r>
              <a:rPr lang="en-US" dirty="0"/>
              <a:t>Milking Parlor</a:t>
            </a:r>
          </a:p>
          <a:p>
            <a:pPr marL="228600" indent="-228600">
              <a:buFont typeface="+mj-lt"/>
              <a:buAutoNum type="arabicPeriod"/>
            </a:pPr>
            <a:r>
              <a:rPr lang="en-US" dirty="0"/>
              <a:t>Truck</a:t>
            </a:r>
          </a:p>
          <a:p>
            <a:pPr marL="228600" indent="-228600">
              <a:buFont typeface="+mj-lt"/>
              <a:buAutoNum type="arabicPeriod"/>
            </a:pPr>
            <a:r>
              <a:rPr lang="en-US" dirty="0"/>
              <a:t>Processing Facility</a:t>
            </a:r>
          </a:p>
          <a:p>
            <a:pPr marL="228600" indent="-228600">
              <a:buFont typeface="+mj-lt"/>
              <a:buAutoNum type="arabicPeriod"/>
            </a:pPr>
            <a:r>
              <a:rPr lang="en-US" dirty="0"/>
              <a:t>Store</a:t>
            </a:r>
          </a:p>
          <a:p>
            <a:pPr marL="228600" indent="-228600">
              <a:buFont typeface="+mj-lt"/>
              <a:buAutoNum type="arabicPeriod"/>
            </a:pPr>
            <a:r>
              <a:rPr lang="en-US" dirty="0"/>
              <a:t>Your table</a:t>
            </a:r>
          </a:p>
        </p:txBody>
      </p:sp>
      <p:sp>
        <p:nvSpPr>
          <p:cNvPr id="4" name="Slide Number Placeholder 3"/>
          <p:cNvSpPr>
            <a:spLocks noGrp="1"/>
          </p:cNvSpPr>
          <p:nvPr>
            <p:ph type="sldNum" sz="quarter" idx="5"/>
          </p:nvPr>
        </p:nvSpPr>
        <p:spPr/>
        <p:txBody>
          <a:bodyPr/>
          <a:lstStyle/>
          <a:p>
            <a:fld id="{E0ECC610-5721-6F4D-B2B9-8C66FCE96C21}" type="slidenum">
              <a:rPr lang="en-US" smtClean="0"/>
              <a:t>7</a:t>
            </a:fld>
            <a:endParaRPr lang="en-US"/>
          </a:p>
        </p:txBody>
      </p:sp>
    </p:spTree>
    <p:extLst>
      <p:ext uri="{BB962C8B-B14F-4D97-AF65-F5344CB8AC3E}">
        <p14:creationId xmlns:p14="http://schemas.microsoft.com/office/powerpoint/2010/main" val="2306565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8</a:t>
            </a:fld>
            <a:endParaRPr lang="en-US"/>
          </a:p>
        </p:txBody>
      </p:sp>
    </p:spTree>
    <p:extLst>
      <p:ext uri="{BB962C8B-B14F-4D97-AF65-F5344CB8AC3E}">
        <p14:creationId xmlns:p14="http://schemas.microsoft.com/office/powerpoint/2010/main" val="487650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1452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8427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2276640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533801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0374293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72428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80694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014343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6420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009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771877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19622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639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7135709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2193438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519663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6896110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745618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28755115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3633070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0050642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8888307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5201845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87665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230952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093771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556237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10/2/25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153943120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5.xml"/><Relationship Id="rId7" Type="http://schemas.openxmlformats.org/officeDocument/2006/relationships/image" Target="../media/image18.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video" Target="https://www.youtube.com/embed/Qt8SqUB386k?feature=oembed" TargetMode="External"/><Relationship Id="rId4"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0.xml"/><Relationship Id="rId1" Type="http://schemas.openxmlformats.org/officeDocument/2006/relationships/video" Target="https://www.youtube.com/embed/wtbVWt-ZgZg?feature=oembed"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jpeg"/><Relationship Id="rId7"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lnSpcReduction="10000"/>
          </a:bodyPr>
          <a:lstStyle/>
          <a:p>
            <a:r>
              <a:rPr lang="en-US" sz="3600" b="1" dirty="0">
                <a:latin typeface="Arial" panose="020B0604020202020204" pitchFamily="34" charset="0"/>
                <a:cs typeface="Arial" panose="020B0604020202020204" pitchFamily="34" charset="0"/>
              </a:rPr>
              <a:t>Lesson 5</a:t>
            </a:r>
          </a:p>
          <a:p>
            <a:r>
              <a:rPr lang="en-US" sz="3200" i="1" dirty="0">
                <a:latin typeface="Arial" panose="020B0604020202020204" pitchFamily="34" charset="0"/>
                <a:cs typeface="Arial" panose="020B0604020202020204" pitchFamily="34" charset="0"/>
              </a:rPr>
              <a:t>From Farm to Table</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27372" r="27372"/>
          <a:stretch/>
        </p:blipFill>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4 Review</a:t>
            </a:r>
          </a:p>
        </p:txBody>
      </p:sp>
      <p:pic>
        <p:nvPicPr>
          <p:cNvPr id="5" name="Picture 2">
            <a:extLst>
              <a:ext uri="{FF2B5EF4-FFF2-40B4-BE49-F238E27FC236}">
                <a16:creationId xmlns:a16="http://schemas.microsoft.com/office/drawing/2014/main" id="{E2D82D04-ED7E-8E23-EFAE-073D7F825E2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440" y="1754385"/>
            <a:ext cx="3062377" cy="2286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43E2CA4-A871-5F19-7571-104E3B7F143C}"/>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1776806"/>
            <a:ext cx="3415393"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78751D3-0822-CDAE-1D69-CD78BE53AEAC}"/>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3624" y="3546073"/>
            <a:ext cx="3438686"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 name="mixing short">
            <a:hlinkClick r:id="" action="ppaction://media"/>
            <a:extLst>
              <a:ext uri="{FF2B5EF4-FFF2-40B4-BE49-F238E27FC236}">
                <a16:creationId xmlns:a16="http://schemas.microsoft.com/office/drawing/2014/main" id="{DEC07C3A-648B-EDBE-FAD2-1F9DA8F22443}"/>
              </a:ext>
              <a:ext uri="{C183D7F6-B498-43B3-948B-1728B52AA6E4}">
                <adec:decorative xmlns:adec="http://schemas.microsoft.com/office/drawing/2017/decorative" val="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129409" y="3203570"/>
            <a:ext cx="3389492" cy="2542119"/>
          </a:xfrm>
          <a:prstGeom prst="rect">
            <a:avLst/>
          </a:prstGeom>
        </p:spPr>
      </p:pic>
    </p:spTree>
    <p:extLst>
      <p:ext uri="{BB962C8B-B14F-4D97-AF65-F5344CB8AC3E}">
        <p14:creationId xmlns:p14="http://schemas.microsoft.com/office/powerpoint/2010/main" val="422964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7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idx="4294967295"/>
          </p:nvPr>
        </p:nvSpPr>
        <p:spPr>
          <a:xfrm>
            <a:off x="0" y="-644525"/>
            <a:ext cx="10515600" cy="587375"/>
          </a:xfrm>
        </p:spPr>
        <p:txBody>
          <a:bodyPr>
            <a:normAutofit fontScale="90000"/>
          </a:bodyPr>
          <a:lstStyle/>
          <a:p>
            <a:r>
              <a:rPr lang="en-US" dirty="0"/>
              <a:t>Milk’s Journey From Farm to Store</a:t>
            </a:r>
          </a:p>
        </p:txBody>
      </p:sp>
      <p:pic>
        <p:nvPicPr>
          <p:cNvPr id="5" name="Online Media 4" descr="Milk's Journey From Farm to Table">
            <a:hlinkClick r:id="" action="ppaction://media"/>
            <a:extLst>
              <a:ext uri="{FF2B5EF4-FFF2-40B4-BE49-F238E27FC236}">
                <a16:creationId xmlns:a16="http://schemas.microsoft.com/office/drawing/2014/main" id="{98A9585A-6987-4E15-3085-E9E87D45EDE9}"/>
              </a:ext>
            </a:extLst>
          </p:cNvPr>
          <p:cNvPicPr>
            <a:picLocks noGrp="1" noRot="1" noChangeAspect="1"/>
          </p:cNvPicPr>
          <p:nvPr>
            <p:ph idx="4294967295"/>
            <a:videoFile r:link="rId1"/>
          </p:nvPr>
        </p:nvPicPr>
        <p:blipFill>
          <a:blip r:embed="rId4"/>
          <a:stretch>
            <a:fillRect/>
          </a:stretch>
        </p:blipFill>
        <p:spPr>
          <a:xfrm>
            <a:off x="0" y="-15416"/>
            <a:ext cx="12192000" cy="6888832"/>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Let’s Milk A Cow</a:t>
            </a:r>
          </a:p>
        </p:txBody>
      </p:sp>
      <p:pic>
        <p:nvPicPr>
          <p:cNvPr id="9" name="Content Placeholder 8" descr="cow being milked">
            <a:extLst>
              <a:ext uri="{FF2B5EF4-FFF2-40B4-BE49-F238E27FC236}">
                <a16:creationId xmlns:a16="http://schemas.microsoft.com/office/drawing/2014/main" id="{4981AFD2-B3B0-0E4F-30E6-DC1DC5966AFC}"/>
              </a:ext>
            </a:extLst>
          </p:cNvPr>
          <p:cNvPicPr>
            <a:picLocks noGrp="1" noChangeAspect="1"/>
          </p:cNvPicPr>
          <p:nvPr>
            <p:ph idx="1"/>
          </p:nvPr>
        </p:nvPicPr>
        <p:blipFill>
          <a:blip r:embed="rId3"/>
          <a:srcRect/>
          <a:stretch/>
        </p:blipFill>
        <p:spPr>
          <a:xfrm>
            <a:off x="932418" y="1687505"/>
            <a:ext cx="5999721" cy="4006220"/>
          </a:xfrm>
        </p:spPr>
      </p:pic>
      <p:pic>
        <p:nvPicPr>
          <p:cNvPr id="11" name="Content Placeholder 8" descr="rubber glove used to make cow udders being held by someone while another person milks the “cow”">
            <a:extLst>
              <a:ext uri="{FF2B5EF4-FFF2-40B4-BE49-F238E27FC236}">
                <a16:creationId xmlns:a16="http://schemas.microsoft.com/office/drawing/2014/main" id="{6B1389FB-7DDF-6853-AB12-03268CB93C59}"/>
              </a:ext>
            </a:extLst>
          </p:cNvPr>
          <p:cNvPicPr>
            <a:picLocks/>
          </p:cNvPicPr>
          <p:nvPr/>
        </p:nvPicPr>
        <p:blipFill>
          <a:blip r:embed="rId4"/>
          <a:srcRect t="3345" b="3345"/>
          <a:stretch/>
        </p:blipFill>
        <p:spPr>
          <a:xfrm rot="5400000">
            <a:off x="6886251" y="2224846"/>
            <a:ext cx="3998131" cy="2914576"/>
          </a:xfrm>
          <a:prstGeom prst="rect">
            <a:avLst/>
          </a:prstGeom>
        </p:spPr>
      </p:pic>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9ECD6-25FE-654D-5A12-8A139B2CEDB7}"/>
              </a:ext>
            </a:extLst>
          </p:cNvPr>
          <p:cNvSpPr>
            <a:spLocks noGrp="1"/>
          </p:cNvSpPr>
          <p:nvPr>
            <p:ph type="title"/>
          </p:nvPr>
        </p:nvSpPr>
        <p:spPr/>
        <p:txBody>
          <a:bodyPr/>
          <a:lstStyle/>
          <a:p>
            <a:r>
              <a:rPr lang="en-US" dirty="0"/>
              <a:t>Milk Testing</a:t>
            </a:r>
          </a:p>
        </p:txBody>
      </p:sp>
      <p:sp>
        <p:nvSpPr>
          <p:cNvPr id="4" name="Content Placeholder 3">
            <a:extLst>
              <a:ext uri="{FF2B5EF4-FFF2-40B4-BE49-F238E27FC236}">
                <a16:creationId xmlns:a16="http://schemas.microsoft.com/office/drawing/2014/main" id="{F6142870-A572-8C58-C4E6-870228017149}"/>
              </a:ext>
            </a:extLst>
          </p:cNvPr>
          <p:cNvSpPr>
            <a:spLocks noGrp="1"/>
          </p:cNvSpPr>
          <p:nvPr>
            <p:ph idx="1"/>
          </p:nvPr>
        </p:nvSpPr>
        <p:spPr>
          <a:xfrm>
            <a:off x="838200" y="1825625"/>
            <a:ext cx="5257800" cy="3877410"/>
          </a:xfrm>
        </p:spPr>
        <p:txBody>
          <a:bodyPr anchor="ctr">
            <a:normAutofit/>
          </a:bodyPr>
          <a:lstStyle/>
          <a:p>
            <a:pPr marL="0" indent="0" algn="ctr">
              <a:lnSpc>
                <a:spcPct val="100000"/>
              </a:lnSpc>
              <a:spcBef>
                <a:spcPts val="2200"/>
              </a:spcBef>
              <a:buNone/>
            </a:pPr>
            <a:r>
              <a:rPr lang="en-US" sz="3600" dirty="0"/>
              <a:t>Milk is tested up to </a:t>
            </a:r>
            <a:r>
              <a:rPr lang="en-US" sz="3600" b="1" dirty="0">
                <a:solidFill>
                  <a:srgbClr val="0033A0"/>
                </a:solidFill>
              </a:rPr>
              <a:t>17</a:t>
            </a:r>
            <a:r>
              <a:rPr lang="en-US" sz="3600" dirty="0"/>
              <a:t> times before it reaches the grocery store!</a:t>
            </a:r>
          </a:p>
          <a:p>
            <a:pPr marL="0" indent="0" algn="ctr">
              <a:lnSpc>
                <a:spcPct val="100000"/>
              </a:lnSpc>
              <a:spcBef>
                <a:spcPts val="2200"/>
              </a:spcBef>
              <a:buNone/>
            </a:pPr>
            <a:r>
              <a:rPr lang="en-US" sz="3600" dirty="0"/>
              <a:t>Let’s be a food safety scientist and simulate a milk test.</a:t>
            </a:r>
          </a:p>
        </p:txBody>
      </p:sp>
      <p:pic>
        <p:nvPicPr>
          <p:cNvPr id="7" name="Picture 6">
            <a:extLst>
              <a:ext uri="{FF2B5EF4-FFF2-40B4-BE49-F238E27FC236}">
                <a16:creationId xmlns:a16="http://schemas.microsoft.com/office/drawing/2014/main" id="{10370B73-AD0E-87B4-94A4-4C3A2825787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30583" y="2048499"/>
            <a:ext cx="4901784" cy="3266542"/>
          </a:xfrm>
          <a:prstGeom prst="rect">
            <a:avLst/>
          </a:prstGeom>
        </p:spPr>
      </p:pic>
    </p:spTree>
    <p:extLst>
      <p:ext uri="{BB962C8B-B14F-4D97-AF65-F5344CB8AC3E}">
        <p14:creationId xmlns:p14="http://schemas.microsoft.com/office/powerpoint/2010/main" val="2243856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00A6E-7438-3C42-D1BF-D67BE59B86DF}"/>
              </a:ext>
            </a:extLst>
          </p:cNvPr>
          <p:cNvSpPr>
            <a:spLocks noGrp="1"/>
          </p:cNvSpPr>
          <p:nvPr>
            <p:ph type="title" idx="4294967295"/>
          </p:nvPr>
        </p:nvSpPr>
        <p:spPr>
          <a:xfrm>
            <a:off x="444500" y="-835025"/>
            <a:ext cx="10515600" cy="454025"/>
          </a:xfrm>
        </p:spPr>
        <p:txBody>
          <a:bodyPr>
            <a:normAutofit fontScale="90000"/>
          </a:bodyPr>
          <a:lstStyle/>
          <a:p>
            <a:r>
              <a:rPr lang="en-US" dirty="0"/>
              <a:t>Let’s take a look at where our adopted cow gets milked!</a:t>
            </a:r>
          </a:p>
        </p:txBody>
      </p:sp>
      <p:pic>
        <p:nvPicPr>
          <p:cNvPr id="4" name="Online Media 3" descr="Adopt-A-Cow: Lesson 5 - Milking Parlor">
            <a:hlinkClick r:id="" action="ppaction://media"/>
            <a:extLst>
              <a:ext uri="{FF2B5EF4-FFF2-40B4-BE49-F238E27FC236}">
                <a16:creationId xmlns:a16="http://schemas.microsoft.com/office/drawing/2014/main" id="{BCBB4EB3-855A-8FD0-7FA9-25C8D49618A6}"/>
              </a:ext>
            </a:extLst>
          </p:cNvPr>
          <p:cNvPicPr>
            <a:picLocks noGrp="1" noRot="1" noChangeAspect="1"/>
          </p:cNvPicPr>
          <p:nvPr>
            <p:ph sz="half" idx="4294967295"/>
            <a:videoFile r:link="rId1"/>
          </p:nvPr>
        </p:nvPicPr>
        <p:blipFill>
          <a:blip r:embed="rId3"/>
          <a:stretch>
            <a:fillRect/>
          </a:stretch>
        </p:blipFill>
        <p:spPr>
          <a:xfrm>
            <a:off x="0" y="-14636"/>
            <a:ext cx="12192000" cy="6887272"/>
          </a:xfrm>
          <a:prstGeom prst="rect">
            <a:avLst/>
          </a:prstGeom>
        </p:spPr>
      </p:pic>
    </p:spTree>
    <p:extLst>
      <p:ext uri="{BB962C8B-B14F-4D97-AF65-F5344CB8AC3E}">
        <p14:creationId xmlns:p14="http://schemas.microsoft.com/office/powerpoint/2010/main" val="140119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831E0-5EF9-ED58-5550-BD1A1DA27F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EEC21C-6FD5-C10B-21A7-504A172C8F6E}"/>
              </a:ext>
            </a:extLst>
          </p:cNvPr>
          <p:cNvSpPr>
            <a:spLocks noGrp="1"/>
          </p:cNvSpPr>
          <p:nvPr>
            <p:ph type="title"/>
          </p:nvPr>
        </p:nvSpPr>
        <p:spPr/>
        <p:txBody>
          <a:bodyPr anchor="ctr"/>
          <a:lstStyle/>
          <a:p>
            <a:pPr algn="ctr"/>
            <a:r>
              <a:rPr lang="en-US" dirty="0"/>
              <a:t>Cow to Store</a:t>
            </a:r>
          </a:p>
        </p:txBody>
      </p:sp>
      <p:pic>
        <p:nvPicPr>
          <p:cNvPr id="6" name="Picture 5" descr="Free Cow Holstein Cow photo and picture">
            <a:extLst>
              <a:ext uri="{FF2B5EF4-FFF2-40B4-BE49-F238E27FC236}">
                <a16:creationId xmlns:a16="http://schemas.microsoft.com/office/drawing/2014/main" id="{7398B8B2-C16F-34BF-02FE-378510352E8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518" y="540195"/>
            <a:ext cx="2542371" cy="1757883"/>
          </a:xfrm>
          <a:prstGeom prst="rect">
            <a:avLst/>
          </a:prstGeom>
          <a:noFill/>
          <a:ln>
            <a:noFill/>
          </a:ln>
        </p:spPr>
      </p:pic>
      <p:pic>
        <p:nvPicPr>
          <p:cNvPr id="8" name="Picture 7" descr="Free Yogurt Dairy photo and picture">
            <a:extLst>
              <a:ext uri="{FF2B5EF4-FFF2-40B4-BE49-F238E27FC236}">
                <a16:creationId xmlns:a16="http://schemas.microsoft.com/office/drawing/2014/main" id="{C8B99E58-93A8-DC3F-2118-073F4101367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3498" y="4256582"/>
            <a:ext cx="2542371" cy="1757883"/>
          </a:xfrm>
          <a:prstGeom prst="rect">
            <a:avLst/>
          </a:prstGeom>
          <a:noFill/>
          <a:ln>
            <a:noFill/>
          </a:ln>
        </p:spPr>
      </p:pic>
      <p:pic>
        <p:nvPicPr>
          <p:cNvPr id="9" name="Picture 8" descr="Free Organic Screening photo and picture">
            <a:extLst>
              <a:ext uri="{FF2B5EF4-FFF2-40B4-BE49-F238E27FC236}">
                <a16:creationId xmlns:a16="http://schemas.microsoft.com/office/drawing/2014/main" id="{5A62722D-18D2-81DC-B488-61BE80705CDD}"/>
              </a:ext>
            </a:extLst>
          </p:cNvPr>
          <p:cNvPicPr/>
          <p:nvPr/>
        </p:nvPicPr>
        <p:blipFill rotWithShape="1">
          <a:blip r:embed="rId5" cstate="print">
            <a:extLst>
              <a:ext uri="{28A0092B-C50C-407E-A947-70E740481C1C}">
                <a14:useLocalDpi xmlns:a14="http://schemas.microsoft.com/office/drawing/2010/main" val="0"/>
              </a:ext>
            </a:extLst>
          </a:blip>
          <a:srcRect t="11047"/>
          <a:stretch/>
        </p:blipFill>
        <p:spPr bwMode="auto">
          <a:xfrm>
            <a:off x="5166519" y="2411008"/>
            <a:ext cx="2539233" cy="1757883"/>
          </a:xfrm>
          <a:prstGeom prst="rect">
            <a:avLst/>
          </a:prstGeom>
          <a:noFill/>
          <a:ln>
            <a:noFill/>
          </a:ln>
          <a:extLst>
            <a:ext uri="{53640926-AAD7-44D8-BBD7-CCE9431645EC}">
              <a14:shadowObscured xmlns:a14="http://schemas.microsoft.com/office/drawing/2010/main"/>
            </a:ext>
          </a:extLst>
        </p:spPr>
      </p:pic>
      <p:pic>
        <p:nvPicPr>
          <p:cNvPr id="10" name="Picture 9" descr="Free Empty Attic Merchant Of Milk photo and picture">
            <a:extLst>
              <a:ext uri="{FF2B5EF4-FFF2-40B4-BE49-F238E27FC236}">
                <a16:creationId xmlns:a16="http://schemas.microsoft.com/office/drawing/2014/main" id="{59A459B6-467A-C6CF-652C-DCA670696B34}"/>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51616" y="2411008"/>
            <a:ext cx="2555703" cy="1757883"/>
          </a:xfrm>
          <a:prstGeom prst="rect">
            <a:avLst/>
          </a:prstGeom>
          <a:noFill/>
          <a:ln>
            <a:noFill/>
          </a:ln>
        </p:spPr>
      </p:pic>
      <p:sp>
        <p:nvSpPr>
          <p:cNvPr id="11" name="Right Arrow 10" descr="Arrow point to the right">
            <a:extLst>
              <a:ext uri="{FF2B5EF4-FFF2-40B4-BE49-F238E27FC236}">
                <a16:creationId xmlns:a16="http://schemas.microsoft.com/office/drawing/2014/main" id="{8EF10021-B5F9-682A-38D7-0960A4780225}"/>
              </a:ext>
            </a:extLst>
          </p:cNvPr>
          <p:cNvSpPr/>
          <p:nvPr/>
        </p:nvSpPr>
        <p:spPr>
          <a:xfrm>
            <a:off x="6642184" y="957765"/>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Right Arrow 11" descr="Arrow pointing to the left">
            <a:extLst>
              <a:ext uri="{FF2B5EF4-FFF2-40B4-BE49-F238E27FC236}">
                <a16:creationId xmlns:a16="http://schemas.microsoft.com/office/drawing/2014/main" id="{94D12F1F-BFBC-73C4-179A-37CB213626AA}"/>
              </a:ext>
            </a:extLst>
          </p:cNvPr>
          <p:cNvSpPr/>
          <p:nvPr/>
        </p:nvSpPr>
        <p:spPr>
          <a:xfrm rot="10800000">
            <a:off x="7870549" y="2866221"/>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 name="Bent Arrow 12" descr="arrow pointing down">
            <a:extLst>
              <a:ext uri="{FF2B5EF4-FFF2-40B4-BE49-F238E27FC236}">
                <a16:creationId xmlns:a16="http://schemas.microsoft.com/office/drawing/2014/main" id="{BDB1D208-DB21-A02A-008A-B09898BAD868}"/>
              </a:ext>
            </a:extLst>
          </p:cNvPr>
          <p:cNvSpPr/>
          <p:nvPr/>
        </p:nvSpPr>
        <p:spPr>
          <a:xfrm rot="5400000">
            <a:off x="10610101" y="1094716"/>
            <a:ext cx="967632" cy="964028"/>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4" name="Bent Arrow 13" descr="arrow pointing down">
            <a:extLst>
              <a:ext uri="{FF2B5EF4-FFF2-40B4-BE49-F238E27FC236}">
                <a16:creationId xmlns:a16="http://schemas.microsoft.com/office/drawing/2014/main" id="{926ED019-6A97-EE64-6F3B-0E62862180DC}"/>
              </a:ext>
            </a:extLst>
          </p:cNvPr>
          <p:cNvSpPr/>
          <p:nvPr/>
        </p:nvSpPr>
        <p:spPr>
          <a:xfrm rot="16200000" flipH="1">
            <a:off x="3953290" y="2956573"/>
            <a:ext cx="967632" cy="964028"/>
          </a:xfrm>
          <a:prstGeom prst="ben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5" name="Right Arrow 14" descr="arrow pointing right">
            <a:extLst>
              <a:ext uri="{FF2B5EF4-FFF2-40B4-BE49-F238E27FC236}">
                <a16:creationId xmlns:a16="http://schemas.microsoft.com/office/drawing/2014/main" id="{8A9F5164-BBB5-17A8-64EA-FCCFF4371867}"/>
              </a:ext>
            </a:extLst>
          </p:cNvPr>
          <p:cNvSpPr/>
          <p:nvPr/>
        </p:nvSpPr>
        <p:spPr>
          <a:xfrm>
            <a:off x="6642183" y="4680510"/>
            <a:ext cx="1049145" cy="847456"/>
          </a:xfrm>
          <a:prstGeom prst="rightArrow">
            <a:avLst/>
          </a:prstGeom>
          <a:solidFill>
            <a:srgbClr val="0033A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16" name="Picture 15" descr="child eating cereal with milk">
            <a:extLst>
              <a:ext uri="{FF2B5EF4-FFF2-40B4-BE49-F238E27FC236}">
                <a16:creationId xmlns:a16="http://schemas.microsoft.com/office/drawing/2014/main" id="{E4180623-5048-B848-9C54-7B011BAE90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72049" y="4256582"/>
            <a:ext cx="2639854" cy="1754403"/>
          </a:xfrm>
          <a:prstGeom prst="rect">
            <a:avLst/>
          </a:prstGeom>
        </p:spPr>
      </p:pic>
      <p:pic>
        <p:nvPicPr>
          <p:cNvPr id="17" name="Picture 16" descr="milking parlor">
            <a:extLst>
              <a:ext uri="{FF2B5EF4-FFF2-40B4-BE49-F238E27FC236}">
                <a16:creationId xmlns:a16="http://schemas.microsoft.com/office/drawing/2014/main" id="{88AF6160-E1F4-0730-BD6F-75CBC6031D94}"/>
              </a:ext>
            </a:extLst>
          </p:cNvPr>
          <p:cNvPicPr>
            <a:picLocks noChangeAspect="1"/>
          </p:cNvPicPr>
          <p:nvPr/>
        </p:nvPicPr>
        <p:blipFill>
          <a:blip r:embed="rId8"/>
          <a:stretch>
            <a:fillRect/>
          </a:stretch>
        </p:blipFill>
        <p:spPr>
          <a:xfrm>
            <a:off x="7835814" y="543675"/>
            <a:ext cx="2631604" cy="1754403"/>
          </a:xfrm>
          <a:prstGeom prst="rect">
            <a:avLst/>
          </a:prstGeom>
        </p:spPr>
      </p:pic>
    </p:spTree>
    <p:extLst>
      <p:ext uri="{BB962C8B-B14F-4D97-AF65-F5344CB8AC3E}">
        <p14:creationId xmlns:p14="http://schemas.microsoft.com/office/powerpoint/2010/main" val="32312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4283F-F442-E716-D922-E3EB54920B43}"/>
              </a:ext>
            </a:extLst>
          </p:cNvPr>
          <p:cNvSpPr>
            <a:spLocks noGrp="1"/>
          </p:cNvSpPr>
          <p:nvPr>
            <p:ph type="title"/>
          </p:nvPr>
        </p:nvSpPr>
        <p:spPr/>
        <p:txBody>
          <a:bodyPr anchor="b">
            <a:normAutofit/>
          </a:bodyPr>
          <a:lstStyle/>
          <a:p>
            <a:r>
              <a:rPr lang="en-US" sz="800" dirty="0"/>
              <a:t>And Justice for All - English</a:t>
            </a:r>
          </a:p>
        </p:txBody>
      </p:sp>
    </p:spTree>
    <p:extLst>
      <p:ext uri="{BB962C8B-B14F-4D97-AF65-F5344CB8AC3E}">
        <p14:creationId xmlns:p14="http://schemas.microsoft.com/office/powerpoint/2010/main" val="2252790439"/>
      </p:ext>
    </p:extLst>
  </p:cSld>
  <p:clrMapOvr>
    <a:masterClrMapping/>
  </p:clrMapOvr>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Props1.xml><?xml version="1.0" encoding="utf-8"?>
<ds:datastoreItem xmlns:ds="http://schemas.openxmlformats.org/officeDocument/2006/customXml" ds:itemID="{F1C3AA37-188E-408B-8BEE-481852EF69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5a403c-ce5b-49a1-ab51-258427df6158"/>
    <ds:schemaRef ds:uri="eec6b29f-273a-4e96-9ad3-5ea561ae7f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28237B-EB81-429E-95FF-46DF6F29261D}">
  <ds:schemaRefs>
    <ds:schemaRef ds:uri="http://schemas.microsoft.com/sharepoint/v3/contenttype/forms"/>
  </ds:schemaRefs>
</ds:datastoreItem>
</file>

<file path=customXml/itemProps3.xml><?xml version="1.0" encoding="utf-8"?>
<ds:datastoreItem xmlns:ds="http://schemas.openxmlformats.org/officeDocument/2006/customXml" ds:itemID="{029B7B9A-ECEC-40F6-9989-ABDDCB284773}">
  <ds:schemaRefs>
    <ds:schemaRef ds:uri="http://purl.org/dc/elements/1.1/"/>
    <ds:schemaRef ds:uri="http://schemas.microsoft.com/office/2006/metadata/properties"/>
    <ds:schemaRef ds:uri="http://schemas.microsoft.com/office/infopath/2007/PartnerControls"/>
    <ds:schemaRef ds:uri="185a403c-ce5b-49a1-ab51-258427df6158"/>
    <ds:schemaRef ds:uri="http://purl.org/dc/terms/"/>
    <ds:schemaRef ds:uri="eec6b29f-273a-4e96-9ad3-5ea561ae7fd8"/>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356</TotalTime>
  <Words>559</Words>
  <Application>Microsoft Macintosh PowerPoint</Application>
  <PresentationFormat>Widescreen</PresentationFormat>
  <Paragraphs>48</Paragraphs>
  <Slides>8</Slides>
  <Notes>6</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Aptos</vt:lpstr>
      <vt:lpstr>Arial</vt:lpstr>
      <vt:lpstr>Calibri</vt:lpstr>
      <vt:lpstr>Clarendon Text Pro</vt:lpstr>
      <vt:lpstr>Palatino</vt:lpstr>
      <vt:lpstr>SDSU-Extension-PowerPoint-HD</vt:lpstr>
      <vt:lpstr>Adopt-A-Cow: Dairy</vt:lpstr>
      <vt:lpstr>Lesson 4 Review</vt:lpstr>
      <vt:lpstr>Milk’s Journey From Farm to Store</vt:lpstr>
      <vt:lpstr>Let’s Milk A Cow</vt:lpstr>
      <vt:lpstr>Milk Testing</vt:lpstr>
      <vt:lpstr>Let’s take a look at where our adopted cow gets milked!</vt:lpstr>
      <vt:lpstr>Cow to Store</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5 - From Farm to Table</dc:title>
  <dc:subject/>
  <dc:creator>Christine Wood</dc:creator>
  <cp:keywords/>
  <dc:description/>
  <cp:lastModifiedBy>Cartney, Shelly</cp:lastModifiedBy>
  <cp:revision>20</cp:revision>
  <dcterms:created xsi:type="dcterms:W3CDTF">2024-07-19T18:33:50Z</dcterms:created>
  <dcterms:modified xsi:type="dcterms:W3CDTF">2025-10-02T21:48:05Z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